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1"/>
  </p:handoutMasterIdLst>
  <p:sldIdLst>
    <p:sldId id="256" r:id="rId2"/>
    <p:sldId id="282" r:id="rId3"/>
    <p:sldId id="284" r:id="rId4"/>
    <p:sldId id="285" r:id="rId5"/>
    <p:sldId id="28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1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3" r:id="rId32"/>
    <p:sldId id="287" r:id="rId33"/>
    <p:sldId id="291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05" r:id="rId60"/>
    <p:sldId id="315" r:id="rId61"/>
    <p:sldId id="314" r:id="rId62"/>
    <p:sldId id="313" r:id="rId63"/>
    <p:sldId id="312" r:id="rId64"/>
    <p:sldId id="311" r:id="rId65"/>
    <p:sldId id="310" r:id="rId66"/>
    <p:sldId id="309" r:id="rId67"/>
    <p:sldId id="308" r:id="rId68"/>
    <p:sldId id="307" r:id="rId69"/>
    <p:sldId id="306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34" r:id="rId8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1" autoAdjust="0"/>
    <p:restoredTop sz="94660"/>
  </p:normalViewPr>
  <p:slideViewPr>
    <p:cSldViewPr>
      <p:cViewPr varScale="1">
        <p:scale>
          <a:sx n="66" d="100"/>
          <a:sy n="66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64CFCD4-45E7-4E0F-9B03-822FC02BD8B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D56E428-121F-449E-8FB7-D8B5110D8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8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3084D0-BA4A-41E4-A354-AD98AFAAEB84}" type="datetimeFigureOut">
              <a:rPr lang="en-US" smtClean="0"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12D962-4D3F-478E-9F5E-0C1F70F1C0C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2.jpg"/><Relationship Id="rId12" Type="http://schemas.openxmlformats.org/officeDocument/2006/relationships/slide" Target="slide20.xml"/><Relationship Id="rId2" Type="http://schemas.openxmlformats.org/officeDocument/2006/relationships/slide" Target="slide15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4.jpg"/><Relationship Id="rId5" Type="http://schemas.openxmlformats.org/officeDocument/2006/relationships/image" Target="../media/image11.jpg"/><Relationship Id="rId15" Type="http://schemas.openxmlformats.org/officeDocument/2006/relationships/slide" Target="slide11.xml"/><Relationship Id="rId10" Type="http://schemas.openxmlformats.org/officeDocument/2006/relationships/slide" Target="slide19.xml"/><Relationship Id="rId4" Type="http://schemas.openxmlformats.org/officeDocument/2006/relationships/slide" Target="slide16.xml"/><Relationship Id="rId9" Type="http://schemas.openxmlformats.org/officeDocument/2006/relationships/image" Target="../media/image13.jp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1.jpg"/><Relationship Id="rId3" Type="http://schemas.openxmlformats.org/officeDocument/2006/relationships/image" Target="../media/image16.jpeg"/><Relationship Id="rId7" Type="http://schemas.openxmlformats.org/officeDocument/2006/relationships/image" Target="../media/image18.jpg"/><Relationship Id="rId12" Type="http://schemas.openxmlformats.org/officeDocument/2006/relationships/slide" Target="slide26.xml"/><Relationship Id="rId2" Type="http://schemas.openxmlformats.org/officeDocument/2006/relationships/slide" Target="slide21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20.jpg"/><Relationship Id="rId5" Type="http://schemas.openxmlformats.org/officeDocument/2006/relationships/image" Target="../media/image17.jpg"/><Relationship Id="rId15" Type="http://schemas.openxmlformats.org/officeDocument/2006/relationships/slide" Target="slide12.xml"/><Relationship Id="rId10" Type="http://schemas.openxmlformats.org/officeDocument/2006/relationships/slide" Target="slide25.xml"/><Relationship Id="rId4" Type="http://schemas.openxmlformats.org/officeDocument/2006/relationships/slide" Target="slide22.xml"/><Relationship Id="rId9" Type="http://schemas.openxmlformats.org/officeDocument/2006/relationships/image" Target="../media/image19.jpg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11.xml"/><Relationship Id="rId3" Type="http://schemas.openxmlformats.org/officeDocument/2006/relationships/image" Target="../media/image22.jpg"/><Relationship Id="rId7" Type="http://schemas.openxmlformats.org/officeDocument/2006/relationships/image" Target="../media/image24.jpg"/><Relationship Id="rId12" Type="http://schemas.openxmlformats.org/officeDocument/2006/relationships/slide" Target="slide13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image" Target="../media/image26.jpg"/><Relationship Id="rId5" Type="http://schemas.openxmlformats.org/officeDocument/2006/relationships/image" Target="../media/image23.jpg"/><Relationship Id="rId10" Type="http://schemas.openxmlformats.org/officeDocument/2006/relationships/slide" Target="slide31.xml"/><Relationship Id="rId4" Type="http://schemas.openxmlformats.org/officeDocument/2006/relationships/slide" Target="slide28.xml"/><Relationship Id="rId9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30.png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30.png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image" Target="../media/image30.png"/><Relationship Id="rId4" Type="http://schemas.openxmlformats.org/officeDocument/2006/relationships/slide" Target="slide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30.png"/><Relationship Id="rId4" Type="http://schemas.openxmlformats.org/officeDocument/2006/relationships/slide" Target="slide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image" Target="../media/image30.png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30.png"/><Relationship Id="rId4" Type="http://schemas.openxmlformats.org/officeDocument/2006/relationships/slide" Target="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30.png"/><Relationship Id="rId4" Type="http://schemas.openxmlformats.org/officeDocument/2006/relationships/slide" Target="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7y0YqRgfwzU?hl=en_US&amp;version=3" TargetMode="Externa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7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7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7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9.xml"/><Relationship Id="rId3" Type="http://schemas.openxmlformats.org/officeDocument/2006/relationships/image" Target="../media/image3.jpg"/><Relationship Id="rId7" Type="http://schemas.openxmlformats.org/officeDocument/2006/relationships/slide" Target="slide3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8.xml"/><Relationship Id="rId5" Type="http://schemas.openxmlformats.org/officeDocument/2006/relationships/image" Target="../media/image4.jpeg"/><Relationship Id="rId4" Type="http://schemas.openxmlformats.org/officeDocument/2006/relationships/slide" Target="slide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docid=5Pbqc5FywRhf7M&amp;tbnid=A_HplMPTDXQlwM:&amp;ved=0CAIQjBw&amp;url=http://wallpaperstock.net/the-hobbit-gandalf-artwork_wallpapers_35442_1600x1200.jpg&amp;ei=V5huUazsKIKxywGh1IDIAg&amp;bvm=bv.45368065,d.aWc&amp;psig=AFQjCNGdBJFFiB9yZhicHgRMm5uXLD0sPw&amp;ust=1366288853690256" TargetMode="External"/><Relationship Id="rId13" Type="http://schemas.openxmlformats.org/officeDocument/2006/relationships/hyperlink" Target="http://2.bp.blogspot.com/-5ceLSgcYl64/ULojG_e-zcI/AAAAAAAABxU/87XcehoiDzo/s1600/Bombur+dwarf+The+Hobbit+Wallpaper.jpg" TargetMode="External"/><Relationship Id="rId18" Type="http://schemas.openxmlformats.org/officeDocument/2006/relationships/hyperlink" Target="http://1.bp.blogspot.com/-HZf-aBKupWo/UMHtlnxByqI/AAAAAAAACGE/Hok2lEhKlTw/s1600/Nori+dwarf+The+Hobbit+Wallpaper.jpg" TargetMode="External"/><Relationship Id="rId26" Type="http://schemas.openxmlformats.org/officeDocument/2006/relationships/hyperlink" Target="http://noellecampbelldotcom.files.wordpress.com/2012/12/the-one-ring-lotr.jpg?w=300&amp;h=225" TargetMode="External"/><Relationship Id="rId3" Type="http://schemas.openxmlformats.org/officeDocument/2006/relationships/hyperlink" Target="http://specials-images.forbes.com/imageserve/06yh7ds0Qsf2h/0x600.jpg?fit=scale&amp;background=000000" TargetMode="External"/><Relationship Id="rId21" Type="http://schemas.openxmlformats.org/officeDocument/2006/relationships/hyperlink" Target="http://tdzdaily.org/wp-content/uploads/2013/01/The-Hobbit-Gollum.jpg" TargetMode="External"/><Relationship Id="rId7" Type="http://schemas.openxmlformats.org/officeDocument/2006/relationships/hyperlink" Target="http://images.wikia.com/lotr/images/a/a4/Bilbo_Baggins_(2).jpg" TargetMode="External"/><Relationship Id="rId12" Type="http://schemas.openxmlformats.org/officeDocument/2006/relationships/hyperlink" Target="http://1.bp.blogspot.com/-Sry5o1tjnKg/ULjCZSmsR1I/AAAAAAAABvc/u8Nus8AWWT0/s1600/Bofur+dwarf+The+Hobbie+Wallpaper.jpg" TargetMode="External"/><Relationship Id="rId17" Type="http://schemas.openxmlformats.org/officeDocument/2006/relationships/hyperlink" Target="http://4.bp.blogspot.com/--d_mMyUrW6Q/UL9-jmju6sI/AAAAAAAAB84/xK4T_72GiJY/s1600/Gloin+dwarf+The+Hobbit.jpg" TargetMode="External"/><Relationship Id="rId25" Type="http://schemas.openxmlformats.org/officeDocument/2006/relationships/hyperlink" Target="http://www.badhaven.com/wp-content/uploads/2012/07/hobbit7220123.jpeg" TargetMode="External"/><Relationship Id="rId2" Type="http://schemas.openxmlformats.org/officeDocument/2006/relationships/hyperlink" Target="http://jkinak04.files.wordpress.com/2013/02/j-r-r-tolkien1-1.jpg" TargetMode="External"/><Relationship Id="rId16" Type="http://schemas.openxmlformats.org/officeDocument/2006/relationships/hyperlink" Target="http://www.google.com/imgres?imgurl=http://images6.fanpop.com/image/photos/33400000/Fili-Wallpaper-fili-and-kili-33416116-1500-960.jpg&amp;imgrefurl=http://www.fanpop.com/clubs/fili-and-kili/images/33416116/title/fili-wallpaper-photo&amp;h=960&amp;w=1500&amp;sz=220&amp;tbnid=qgIk8hG08dlvnM:&amp;tbnh=90&amp;tbnw=141&amp;zoom=1&amp;usg=__2gR-no6CQSxRt153dVUF7B0A3Ig=&amp;docid=ChQBLmPOmgbz8M&amp;sa=X&amp;ei=UpluUbnyEuiFywHShYGwCA&amp;ved=0CD4Q9QEwAw&amp;dur=246" TargetMode="External"/><Relationship Id="rId20" Type="http://schemas.openxmlformats.org/officeDocument/2006/relationships/hyperlink" Target="http://3.bp.blogspot.com/-UTYugTlqIa8/UMN4tntjvzI/AAAAAAAACIE/JEHEJf7aRAE/s1600/Oin+dwarf+The+Hobbit+Wallpap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realmcast.com/wp-content/uploads/2011/01/the-hobbit-2011.jpg" TargetMode="External"/><Relationship Id="rId11" Type="http://schemas.openxmlformats.org/officeDocument/2006/relationships/hyperlink" Target="http://3.bp.blogspot.com/-VcKDsohCNkM/ULfdv7o8l7I/AAAAAAAABtk/j9ZNGzxAGH0/s1600/Bifur+dwarf+The+Hobbit+Wallpaper.jpg" TargetMode="External"/><Relationship Id="rId24" Type="http://schemas.openxmlformats.org/officeDocument/2006/relationships/hyperlink" Target="http://images.wikia.com/lotr/images/7/78/Bilbo_Baggins.jpg" TargetMode="External"/><Relationship Id="rId5" Type="http://schemas.openxmlformats.org/officeDocument/2006/relationships/hyperlink" Target="http://blogs.slj.com/afuse8production/files/2012/06/Hobbit9.jpg" TargetMode="External"/><Relationship Id="rId15" Type="http://schemas.openxmlformats.org/officeDocument/2006/relationships/hyperlink" Target="http://2.bp.blogspot.com/-QDODLffQcrQ/ULzGifp-pmI/AAAAAAAAB1M/npPGUDVSzhc/s1600/Dwalin+dwarf+the+Hobbit.jpg" TargetMode="External"/><Relationship Id="rId23" Type="http://schemas.openxmlformats.org/officeDocument/2006/relationships/hyperlink" Target="http://heirsofdurin.files.wordpress.com/2013/01/smaug.jpg?w=318&amp;h=209" TargetMode="External"/><Relationship Id="rId28" Type="http://schemas.openxmlformats.org/officeDocument/2006/relationships/slide" Target="slide6.xml"/><Relationship Id="rId10" Type="http://schemas.openxmlformats.org/officeDocument/2006/relationships/hyperlink" Target="http://2.bp.blogspot.com/-L2lxyniKs0k/ULZMkG8RJ1I/AAAAAAAABrs/Qh4JiBJSJI4/s1600/Balin+dwarf+The+Hobbit.jpg" TargetMode="External"/><Relationship Id="rId19" Type="http://schemas.openxmlformats.org/officeDocument/2006/relationships/hyperlink" Target="http://4.bp.blogspot.com/-FKe_6eR3pb4/UMS3KUD6aqI/AAAAAAAACIU/wHFRZppK544/s1600/Ori+dwarf+The+Hobbit.jpg" TargetMode="External"/><Relationship Id="rId4" Type="http://schemas.openxmlformats.org/officeDocument/2006/relationships/hyperlink" Target="http://news.bbcimg.co.uk/media/images/63521000/jpg/_63521342_tolkien.jpg" TargetMode="External"/><Relationship Id="rId9" Type="http://schemas.openxmlformats.org/officeDocument/2006/relationships/hyperlink" Target="http://i1115.photobucket.com/albums/k546/Dave_Lewis/thorin.jpg" TargetMode="External"/><Relationship Id="rId14" Type="http://schemas.openxmlformats.org/officeDocument/2006/relationships/hyperlink" Target="http://3.bp.blogspot.com/-RK-Tg7po2VY/ULv6cwzPJfI/AAAAAAAABzU/tCJepajB734/s1600/Dori+dwarf+The+Hobbit+Wallpaper.jpg" TargetMode="External"/><Relationship Id="rId22" Type="http://schemas.openxmlformats.org/officeDocument/2006/relationships/hyperlink" Target="http://images2.wikia.nocookie.net/__cb20070505180157/lotr/images/2/2d/Smaug's_Treasure.jpg" TargetMode="External"/><Relationship Id="rId27" Type="http://schemas.openxmlformats.org/officeDocument/2006/relationships/hyperlink" Target="http://images3.wikia.nocookie.net/__cb20130411232014/lotr/images/6/6b/Hobbler-troll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Hobbit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J.R.R Tolkien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Lucas Garcia</a:t>
            </a:r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239000" y="57912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Next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708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J.R.R Tolkien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3399" y="3200400"/>
            <a:ext cx="4169273" cy="285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1600" y="1981200"/>
            <a:ext cx="312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Beowulf:The</a:t>
            </a:r>
            <a:r>
              <a:rPr lang="en-US" dirty="0" smtClean="0"/>
              <a:t> Monsters and the Critics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Childrens</a:t>
            </a:r>
            <a:r>
              <a:rPr lang="en-US" dirty="0" smtClean="0"/>
              <a:t> books and other short works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Hobbit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Lord of the Rings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Silmarillion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Unfinished Tales and The History of Middle-Earth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children of </a:t>
            </a:r>
            <a:r>
              <a:rPr lang="en-US" dirty="0" err="1" smtClean="0"/>
              <a:t>Hurin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Legend of </a:t>
            </a:r>
            <a:r>
              <a:rPr lang="en-US" dirty="0" err="1" smtClean="0"/>
              <a:t>Sigurd</a:t>
            </a:r>
            <a:r>
              <a:rPr lang="en-US" dirty="0" smtClean="0"/>
              <a:t> and Gudrun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Mr.Bliss</a:t>
            </a:r>
            <a:endParaRPr lang="en-US" dirty="0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5410200" y="5791200"/>
            <a:ext cx="13335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7086600" y="5410200"/>
            <a:ext cx="144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JRR Menu</a:t>
            </a:r>
            <a:endParaRPr lang="en-US" dirty="0"/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7079942" y="6134100"/>
            <a:ext cx="14478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3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Hobbit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328987"/>
            <a:ext cx="4673600" cy="3505200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 rot="20843641">
            <a:off x="533400" y="1981200"/>
            <a:ext cx="2209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 rot="1616096">
            <a:off x="6303426" y="2093026"/>
            <a:ext cx="2023550" cy="727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Plot</a:t>
            </a:r>
            <a:endParaRPr lang="en-US" dirty="0"/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886200" y="157171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of the Hobbit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1996016" cy="1497012"/>
          </a:xfr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1676400"/>
            <a:ext cx="2209800" cy="1655217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01" y="1447800"/>
            <a:ext cx="1232597" cy="1828799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038600"/>
            <a:ext cx="2141220" cy="1371600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6" y="4038600"/>
            <a:ext cx="2170959" cy="1390650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877" y="4005262"/>
            <a:ext cx="2275046" cy="1457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3344194"/>
            <a:ext cx="18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Bilbo Baggins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1" y="337082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Gandalf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94101" y="3385114"/>
            <a:ext cx="175382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Thorin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9088" y="5626654"/>
            <a:ext cx="214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Balin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62276" y="5677971"/>
            <a:ext cx="237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Bifur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5654159"/>
            <a:ext cx="205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Bofur</a:t>
            </a:r>
            <a:endParaRPr lang="en-US" dirty="0"/>
          </a:p>
        </p:txBody>
      </p:sp>
      <p:sp>
        <p:nvSpPr>
          <p:cNvPr id="17" name="Right Arrow 16">
            <a:hlinkClick r:id="rId14" action="ppaction://hlinksldjump"/>
          </p:cNvPr>
          <p:cNvSpPr/>
          <p:nvPr/>
        </p:nvSpPr>
        <p:spPr>
          <a:xfrm>
            <a:off x="6705600" y="6067278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8" name="Rectangle 17">
            <a:hlinkClick r:id="rId15" action="ppaction://hlinksldjump"/>
          </p:cNvPr>
          <p:cNvSpPr/>
          <p:nvPr/>
        </p:nvSpPr>
        <p:spPr>
          <a:xfrm>
            <a:off x="3534100" y="6136820"/>
            <a:ext cx="1485901" cy="50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Hobbit</a:t>
            </a:r>
            <a:endParaRPr lang="en-US" dirty="0"/>
          </a:p>
        </p:txBody>
      </p:sp>
      <p:sp>
        <p:nvSpPr>
          <p:cNvPr id="19" name="Rectangle 18">
            <a:hlinkClick r:id="rId16" action="ppaction://hlinksldjump"/>
          </p:cNvPr>
          <p:cNvSpPr/>
          <p:nvPr/>
        </p:nvSpPr>
        <p:spPr>
          <a:xfrm>
            <a:off x="762000" y="6136820"/>
            <a:ext cx="1447800" cy="504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3" name="5-Point Star 2"/>
          <p:cNvSpPr/>
          <p:nvPr/>
        </p:nvSpPr>
        <p:spPr>
          <a:xfrm>
            <a:off x="2624138" y="3385114"/>
            <a:ext cx="295276" cy="3284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533901" y="3317416"/>
            <a:ext cx="342899" cy="3550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299499" y="3419905"/>
            <a:ext cx="311498" cy="2711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Page 2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2500312" cy="1600199"/>
          </a:xfr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6" y="1371599"/>
            <a:ext cx="2543695" cy="1600199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95411"/>
            <a:ext cx="2528887" cy="1619928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" y="3733800"/>
            <a:ext cx="2676525" cy="1714500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6" y="3733800"/>
            <a:ext cx="2676525" cy="1714500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33800"/>
            <a:ext cx="2676525" cy="171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6711" y="301533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Bombur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3735" y="3072094"/>
            <a:ext cx="2353195" cy="38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Dori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598" y="3085986"/>
            <a:ext cx="252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Dwalin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6711" y="5715000"/>
            <a:ext cx="252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Fili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33735" y="5715000"/>
            <a:ext cx="267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Gloin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5715000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Kili</a:t>
            </a:r>
            <a:endParaRPr lang="en-US" dirty="0"/>
          </a:p>
        </p:txBody>
      </p:sp>
      <p:sp>
        <p:nvSpPr>
          <p:cNvPr id="16" name="Right Arrow 15">
            <a:hlinkClick r:id="rId14" action="ppaction://hlinksldjump"/>
          </p:cNvPr>
          <p:cNvSpPr/>
          <p:nvPr/>
        </p:nvSpPr>
        <p:spPr>
          <a:xfrm>
            <a:off x="5943598" y="6172200"/>
            <a:ext cx="114300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17" name="Left Arrow 16">
            <a:hlinkClick r:id="rId15" action="ppaction://hlinksldjump"/>
          </p:cNvPr>
          <p:cNvSpPr/>
          <p:nvPr/>
        </p:nvSpPr>
        <p:spPr>
          <a:xfrm>
            <a:off x="2362200" y="6248400"/>
            <a:ext cx="990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3886200" y="62484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Hobbit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 page 3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2676525" cy="1714500"/>
          </a:xfr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47812"/>
            <a:ext cx="2676525" cy="171450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47812"/>
            <a:ext cx="2743200" cy="1714499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14800"/>
            <a:ext cx="2695575" cy="1695450"/>
          </a:xfrm>
          <a:prstGeom prst="rect">
            <a:avLst/>
          </a:prstGeom>
        </p:spPr>
      </p:pic>
      <p:pic>
        <p:nvPicPr>
          <p:cNvPr id="8" name="Picture 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62424"/>
            <a:ext cx="2419350" cy="1590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335387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Nori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33725" y="340625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10300" y="335387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5868471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Gollum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5868471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Smaug</a:t>
            </a:r>
            <a:endParaRPr lang="en-US" dirty="0"/>
          </a:p>
        </p:txBody>
      </p:sp>
      <p:sp>
        <p:nvSpPr>
          <p:cNvPr id="14" name="Left Arrow 13">
            <a:hlinkClick r:id="rId12" action="ppaction://hlinksldjump"/>
          </p:cNvPr>
          <p:cNvSpPr/>
          <p:nvPr/>
        </p:nvSpPr>
        <p:spPr>
          <a:xfrm>
            <a:off x="2514600" y="6096000"/>
            <a:ext cx="990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3914775" y="6096000"/>
            <a:ext cx="126682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Hobbit</a:t>
            </a:r>
            <a:endParaRPr lang="en-US" dirty="0"/>
          </a:p>
        </p:txBody>
      </p:sp>
      <p:sp>
        <p:nvSpPr>
          <p:cNvPr id="3" name="5-Point Star 2"/>
          <p:cNvSpPr/>
          <p:nvPr/>
        </p:nvSpPr>
        <p:spPr>
          <a:xfrm>
            <a:off x="914400" y="5810250"/>
            <a:ext cx="304800" cy="3693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176962" y="5810250"/>
            <a:ext cx="219075" cy="31111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Bilbo Baggins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860"/>
            <a:ext cx="4876800" cy="5397249"/>
          </a:xfrm>
        </p:spPr>
      </p:pic>
      <p:sp>
        <p:nvSpPr>
          <p:cNvPr id="5" name="TextBox 4"/>
          <p:cNvSpPr txBox="1"/>
          <p:nvPr/>
        </p:nvSpPr>
        <p:spPr>
          <a:xfrm>
            <a:off x="5105400" y="15240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main character of the Hobbit, and a side character in The Lord of The Rings.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When the Hobbit starts he is 50 years old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Recruited as a thief to help the 13 dwarves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Uses the sword Sting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Gets the One Ring from Gollum after beating him in a game of riddles.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his adventure he returns to the Shire, and where The Lord of the Rings starts.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5410200" y="5791200"/>
            <a:ext cx="1600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Characters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7467600" y="5676900"/>
            <a:ext cx="1143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Next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Gandalf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495800" cy="5148470"/>
          </a:xfrm>
        </p:spPr>
      </p:pic>
      <p:sp>
        <p:nvSpPr>
          <p:cNvPr id="5" name="TextBox 4"/>
          <p:cNvSpPr txBox="1"/>
          <p:nvPr/>
        </p:nvSpPr>
        <p:spPr>
          <a:xfrm>
            <a:off x="5181600" y="1295400"/>
            <a:ext cx="365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Recruits Bilbo to be the thief.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wizard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known as Gandalf the Grey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Gandalf arranged for the 13 dwarfs and Bilbo to take back the treasure of </a:t>
            </a:r>
            <a:r>
              <a:rPr lang="en-US" dirty="0" err="1" smtClean="0"/>
              <a:t>Erebor</a:t>
            </a:r>
            <a:r>
              <a:rPr lang="en-US" dirty="0" smtClean="0"/>
              <a:t> from </a:t>
            </a:r>
            <a:r>
              <a:rPr lang="en-US" dirty="0" err="1" smtClean="0"/>
              <a:t>Smaug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Carries the sword </a:t>
            </a:r>
            <a:r>
              <a:rPr lang="en-US" dirty="0" err="1" smtClean="0"/>
              <a:t>Glamdering</a:t>
            </a:r>
            <a:r>
              <a:rPr lang="en-US" dirty="0" smtClean="0"/>
              <a:t>, a sword he uses throughout the series.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Was originally going to be named </a:t>
            </a:r>
            <a:r>
              <a:rPr lang="en-US" dirty="0" err="1" smtClean="0"/>
              <a:t>Bladorthin</a:t>
            </a:r>
            <a:r>
              <a:rPr lang="en-US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5105400" y="5562600"/>
            <a:ext cx="9906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6324600" y="55626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Characters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7924800" y="5534025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Next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Thorin</a:t>
            </a:r>
            <a:r>
              <a:rPr lang="en-US" dirty="0" smtClean="0"/>
              <a:t> </a:t>
            </a:r>
            <a:r>
              <a:rPr lang="en-US" dirty="0" err="1" smtClean="0"/>
              <a:t>Oakenshield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3733800" cy="5313707"/>
          </a:xfrm>
        </p:spPr>
      </p:pic>
      <p:sp>
        <p:nvSpPr>
          <p:cNvPr id="6" name="TextBox 5"/>
          <p:cNvSpPr txBox="1"/>
          <p:nvPr/>
        </p:nvSpPr>
        <p:spPr>
          <a:xfrm>
            <a:off x="4648200" y="14478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leader of the expedition to take back </a:t>
            </a:r>
            <a:r>
              <a:rPr lang="en-US" dirty="0" err="1" smtClean="0"/>
              <a:t>Erebor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Described as being very talented musically, being able to play the harp and singing.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Gives Bilbo a chain-mail coat made of </a:t>
            </a:r>
            <a:r>
              <a:rPr lang="en-US" dirty="0" err="1" smtClean="0"/>
              <a:t>mithril</a:t>
            </a:r>
            <a:r>
              <a:rPr lang="en-US" dirty="0" smtClean="0"/>
              <a:t>, one of the strongest metals in Middle earth.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retaking the mountain, </a:t>
            </a:r>
            <a:r>
              <a:rPr lang="en-US" dirty="0" err="1" smtClean="0"/>
              <a:t>declaired</a:t>
            </a:r>
            <a:r>
              <a:rPr lang="en-US" dirty="0" smtClean="0"/>
              <a:t> king.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Mortally wounded in the Battle of Five armies. </a:t>
            </a: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4648200" y="5638800"/>
            <a:ext cx="12192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6096000" y="56388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Characters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8001000" y="5638800"/>
            <a:ext cx="990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Next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63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Balin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4860985" cy="525780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5410200" y="5638800"/>
            <a:ext cx="9906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6434137" y="5600700"/>
            <a:ext cx="1524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958136" y="5715000"/>
            <a:ext cx="1033463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13716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Elder brother of </a:t>
            </a:r>
            <a:r>
              <a:rPr lang="en-US" dirty="0" err="1" smtClean="0"/>
              <a:t>Dwalin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Was a dwarf leader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second Dwarf to arrive at Bilbo’s house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Second oldest behind </a:t>
            </a:r>
            <a:r>
              <a:rPr lang="en-US" dirty="0" err="1" smtClean="0"/>
              <a:t>Thorin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Only dwarf to volunteer to accompany Bilbo in the secret passage of </a:t>
            </a:r>
            <a:r>
              <a:rPr lang="en-US" dirty="0" err="1" smtClean="0"/>
              <a:t>Smaug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Bifur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129048" cy="518160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5410200" y="5562600"/>
            <a:ext cx="10668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6477000" y="5410200"/>
            <a:ext cx="1371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877175" y="5486400"/>
            <a:ext cx="1143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1143000"/>
            <a:ext cx="312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cousin of </a:t>
            </a:r>
            <a:r>
              <a:rPr lang="en-US" sz="2000" dirty="0" err="1" smtClean="0"/>
              <a:t>Bofur</a:t>
            </a:r>
            <a:r>
              <a:rPr lang="en-US" sz="2000" dirty="0" smtClean="0"/>
              <a:t> and </a:t>
            </a:r>
            <a:r>
              <a:rPr lang="en-US" sz="2000" dirty="0" err="1" smtClean="0"/>
              <a:t>Bombur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Also musical can play the clarinet</a:t>
            </a:r>
            <a:br>
              <a:rPr lang="en-US" sz="2000" dirty="0" smtClean="0"/>
            </a:br>
            <a:r>
              <a:rPr lang="en-US" sz="2000" dirty="0" smtClean="0"/>
              <a:t>Not much else is known about his character…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371600" y="609600"/>
            <a:ext cx="65532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Teachers</a:t>
            </a:r>
            <a:endParaRPr lang="en-US" sz="36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371600" y="3312886"/>
            <a:ext cx="63246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Students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94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Bofur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4473677" cy="495300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4953000" y="5562600"/>
            <a:ext cx="1295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6196012" y="5562600"/>
            <a:ext cx="1423988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772400" y="56388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524000"/>
            <a:ext cx="304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-Cousin of </a:t>
            </a:r>
            <a:r>
              <a:rPr lang="en-US" sz="2000" dirty="0" err="1" smtClean="0"/>
              <a:t>Bifur</a:t>
            </a:r>
            <a:r>
              <a:rPr lang="en-US" sz="2000" dirty="0" smtClean="0"/>
              <a:t> and brother of </a:t>
            </a:r>
            <a:r>
              <a:rPr lang="en-US" sz="2000" dirty="0" err="1" smtClean="0"/>
              <a:t>Bombur</a:t>
            </a:r>
            <a:endParaRPr lang="en-US" sz="2000" dirty="0" smtClean="0"/>
          </a:p>
          <a:p>
            <a:r>
              <a:rPr lang="en-US" sz="2000" dirty="0" smtClean="0"/>
              <a:t>-Like his cousin is very good at playing clarinet</a:t>
            </a:r>
          </a:p>
          <a:p>
            <a:r>
              <a:rPr lang="en-US" sz="2000" dirty="0" smtClean="0"/>
              <a:t>-Nearly trapped with his brother by </a:t>
            </a:r>
            <a:r>
              <a:rPr lang="en-US" sz="2000" dirty="0" err="1" smtClean="0"/>
              <a:t>Smaug</a:t>
            </a:r>
            <a:r>
              <a:rPr lang="en-US" sz="2000" dirty="0" smtClean="0"/>
              <a:t> at the bottom of the Lonely Mountain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62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Bombur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1143000"/>
            <a:ext cx="4816523" cy="533400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4953000" y="5638800"/>
            <a:ext cx="1143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6248400" y="5486400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8001000" y="5638800"/>
            <a:ext cx="990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1447800"/>
            <a:ext cx="3238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The cousin of </a:t>
            </a:r>
            <a:r>
              <a:rPr lang="en-US" dirty="0" err="1" smtClean="0"/>
              <a:t>Bifur</a:t>
            </a:r>
            <a:r>
              <a:rPr lang="en-US" dirty="0" smtClean="0"/>
              <a:t> and brother of </a:t>
            </a:r>
            <a:r>
              <a:rPr lang="en-US" dirty="0" err="1" smtClean="0"/>
              <a:t>Bofur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Shown to be last in everything an makes many mistakes.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 the book is said to have fallen asleep through many of the key moments in the story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4052"/>
            <a:ext cx="4191000" cy="5201431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4933950" y="5624512"/>
            <a:ext cx="1066800" cy="776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6000750" y="5562600"/>
            <a:ext cx="1600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624762" y="5624512"/>
            <a:ext cx="1066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7526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He is the brother of </a:t>
            </a:r>
            <a:r>
              <a:rPr lang="en-US" dirty="0" err="1" smtClean="0"/>
              <a:t>Nori</a:t>
            </a:r>
            <a:r>
              <a:rPr lang="en-US" dirty="0" smtClean="0"/>
              <a:t> and </a:t>
            </a:r>
            <a:r>
              <a:rPr lang="en-US" dirty="0" err="1" smtClean="0"/>
              <a:t>Ori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Dori</a:t>
            </a:r>
            <a:r>
              <a:rPr lang="en-US" dirty="0" smtClean="0"/>
              <a:t> is described as “a decent fellow despite all of his grumbling”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Called by </a:t>
            </a:r>
            <a:r>
              <a:rPr lang="en-US" dirty="0" err="1" smtClean="0"/>
              <a:t>Thorin</a:t>
            </a:r>
            <a:r>
              <a:rPr lang="en-US" dirty="0" smtClean="0"/>
              <a:t> as the strongest member of the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Dwalin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439570" cy="487680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4953000" y="5638800"/>
            <a:ext cx="11430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6248400" y="56388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829550" y="5638800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524000"/>
            <a:ext cx="3181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The younger brother of </a:t>
            </a:r>
            <a:r>
              <a:rPr lang="en-US" sz="2400" dirty="0" err="1" smtClean="0"/>
              <a:t>Balin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Is the very first dwarf to arrive at Bilbo’s house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After the Hobbit he ruled </a:t>
            </a:r>
            <a:r>
              <a:rPr lang="en-US" sz="2400" dirty="0" err="1" smtClean="0"/>
              <a:t>Thorin’s</a:t>
            </a:r>
            <a:r>
              <a:rPr lang="en-US" sz="2400" dirty="0" smtClean="0"/>
              <a:t> halls in the Blue Mountains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382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</a:t>
            </a:r>
            <a:r>
              <a:rPr lang="en-US" dirty="0" err="1"/>
              <a:t>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4343400" cy="518160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5105400" y="5410200"/>
            <a:ext cx="12192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6324600" y="5410200"/>
            <a:ext cx="1600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7" name="Right Arrow 6">
            <a:hlinkClick r:id="rId5" action="ppaction://hlinksldjump"/>
          </p:cNvPr>
          <p:cNvSpPr/>
          <p:nvPr/>
        </p:nvSpPr>
        <p:spPr>
          <a:xfrm>
            <a:off x="7924800" y="5486400"/>
            <a:ext cx="1066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37160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He is the brother of </a:t>
            </a:r>
            <a:r>
              <a:rPr lang="en-US" sz="2400" dirty="0" err="1" smtClean="0"/>
              <a:t>Kili</a:t>
            </a:r>
            <a:r>
              <a:rPr lang="en-US" sz="2400" dirty="0" smtClean="0"/>
              <a:t> and son of Dis, </a:t>
            </a:r>
            <a:r>
              <a:rPr lang="en-US" sz="2400" dirty="0" err="1" smtClean="0"/>
              <a:t>Thorin’s</a:t>
            </a:r>
            <a:r>
              <a:rPr lang="en-US" sz="2400" dirty="0" smtClean="0"/>
              <a:t> sister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Fell in the Battle of Five Armies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7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Gloin</a:t>
            </a:r>
            <a:endParaRPr lang="en-US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62600"/>
            <a:ext cx="1243692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5595937"/>
            <a:ext cx="10969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267200" cy="5056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2954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Brother of </a:t>
            </a:r>
            <a:r>
              <a:rPr lang="en-US" sz="2400" dirty="0" err="1" smtClean="0"/>
              <a:t>Oin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father of </a:t>
            </a:r>
            <a:r>
              <a:rPr lang="en-US" sz="2400" dirty="0" err="1" smtClean="0"/>
              <a:t>Gimli</a:t>
            </a:r>
            <a:r>
              <a:rPr lang="en-US" sz="2400" dirty="0" smtClean="0"/>
              <a:t>, a member of the Fellowship of the Ring.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Was sent with </a:t>
            </a:r>
            <a:r>
              <a:rPr lang="en-US" sz="2400" dirty="0" err="1" smtClean="0"/>
              <a:t>Gimli</a:t>
            </a:r>
            <a:r>
              <a:rPr lang="en-US" sz="2400" dirty="0" smtClean="0"/>
              <a:t> when to Rivendell about the one ring.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86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Kili</a:t>
            </a:r>
            <a:endParaRPr lang="en-US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88800"/>
            <a:ext cx="1243692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9434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5703886"/>
            <a:ext cx="10969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99380"/>
            <a:ext cx="4419600" cy="516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139938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Is the brother of </a:t>
            </a:r>
            <a:r>
              <a:rPr lang="en-US" sz="2400" dirty="0" err="1" smtClean="0"/>
              <a:t>Fili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Son of Dis, </a:t>
            </a:r>
            <a:r>
              <a:rPr lang="en-US" sz="2400" dirty="0" err="1" smtClean="0"/>
              <a:t>Thorin’s</a:t>
            </a:r>
            <a:r>
              <a:rPr lang="en-US" sz="2400" dirty="0" smtClean="0"/>
              <a:t> sister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Fell at the Battle of Five Armies protecting </a:t>
            </a:r>
            <a:r>
              <a:rPr lang="en-US" sz="2400" dirty="0" err="1" smtClean="0"/>
              <a:t>Thorin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877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Nori</a:t>
            </a:r>
            <a:endParaRPr lang="en-US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67" y="5486400"/>
            <a:ext cx="1243692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2600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2" y="5562600"/>
            <a:ext cx="10969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349374"/>
            <a:ext cx="4582012" cy="5224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524000"/>
            <a:ext cx="3971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Is the brother of </a:t>
            </a:r>
            <a:r>
              <a:rPr lang="en-US" sz="2400" dirty="0" err="1" smtClean="0"/>
              <a:t>Ori</a:t>
            </a:r>
            <a:r>
              <a:rPr lang="en-US" sz="2400" dirty="0" smtClean="0"/>
              <a:t> and </a:t>
            </a:r>
            <a:r>
              <a:rPr lang="en-US" sz="2400" dirty="0" err="1" smtClean="0"/>
              <a:t>Dori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Wears a purple hood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Not much else is known about this character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7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Oin</a:t>
            </a:r>
            <a:endParaRPr lang="en-US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38800"/>
            <a:ext cx="1243692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62600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5667374"/>
            <a:ext cx="10969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938588" cy="4822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676400"/>
            <a:ext cx="3786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Is the brother of </a:t>
            </a:r>
            <a:r>
              <a:rPr lang="en-US" sz="2400" dirty="0" err="1" smtClean="0"/>
              <a:t>Gloin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Counted on to start camp fires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Wears a brown hood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Killed by a creature known as “The Watcher in the Water” after the Hobbit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1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</a:t>
            </a:r>
            <a:endParaRPr lang="en-US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1243692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62600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17368"/>
            <a:ext cx="10969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3974"/>
            <a:ext cx="3830463" cy="4953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14478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He is the brother of </a:t>
            </a:r>
            <a:r>
              <a:rPr lang="en-US" sz="2400" dirty="0" err="1" smtClean="0"/>
              <a:t>Dori</a:t>
            </a:r>
            <a:r>
              <a:rPr lang="en-US" sz="2400" dirty="0" smtClean="0"/>
              <a:t> and </a:t>
            </a:r>
            <a:r>
              <a:rPr lang="en-US" sz="2400" dirty="0" err="1" smtClean="0"/>
              <a:t>Nori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Wears a grey hood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Loves the arts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One of the last Dwarfs to be killed in </a:t>
            </a:r>
            <a:r>
              <a:rPr lang="en-US" sz="2400" dirty="0" err="1" smtClean="0"/>
              <a:t>Moria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Wrote the book of </a:t>
            </a:r>
            <a:r>
              <a:rPr lang="en-US" sz="2400" dirty="0" err="1" smtClean="0"/>
              <a:t>Mazarbul</a:t>
            </a:r>
            <a:r>
              <a:rPr lang="en-US" sz="2400" dirty="0" smtClean="0"/>
              <a:t>, a book later found by the Fellowship</a:t>
            </a:r>
          </a:p>
        </p:txBody>
      </p:sp>
    </p:spTree>
    <p:extLst>
      <p:ext uri="{BB962C8B-B14F-4D97-AF65-F5344CB8AC3E}">
        <p14:creationId xmlns:p14="http://schemas.microsoft.com/office/powerpoint/2010/main" val="25908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Teach this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sz="2000" dirty="0" smtClean="0"/>
              <a:t>For teachers looking to incorporate this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into a lesson plan here are a few things to know</a:t>
            </a:r>
          </a:p>
          <a:p>
            <a:pPr lvl="1"/>
            <a:r>
              <a:rPr lang="en-US" sz="2000" dirty="0" smtClean="0"/>
              <a:t>Make sure you use this </a:t>
            </a:r>
            <a:r>
              <a:rPr lang="en-US" sz="2000" dirty="0" err="1" smtClean="0"/>
              <a:t>powerpoint</a:t>
            </a:r>
            <a:r>
              <a:rPr lang="en-US" sz="2000" dirty="0" smtClean="0"/>
              <a:t> parallel or after you read the book.</a:t>
            </a:r>
          </a:p>
          <a:p>
            <a:pPr lvl="1"/>
            <a:r>
              <a:rPr lang="en-US" sz="2000" dirty="0" smtClean="0"/>
              <a:t>Let students take notes</a:t>
            </a:r>
          </a:p>
          <a:p>
            <a:pPr lvl="1"/>
            <a:r>
              <a:rPr lang="en-US" sz="2000" dirty="0" smtClean="0"/>
              <a:t>When letting students take the final quiz allow them to use their notes, it is much more important they pick up the material then just guess. </a:t>
            </a:r>
          </a:p>
          <a:p>
            <a:pPr lvl="1"/>
            <a:r>
              <a:rPr lang="en-US" sz="2000" dirty="0" smtClean="0"/>
              <a:t>Collect notes as part of a grade. Parts of the plot and practice quiz require writing thoughts and answers. </a:t>
            </a:r>
          </a:p>
          <a:p>
            <a:pPr lvl="1"/>
            <a:r>
              <a:rPr lang="en-US" sz="2000" dirty="0" smtClean="0"/>
              <a:t>Make sure to return notes to the students when your grading is done. </a:t>
            </a:r>
            <a:endParaRPr lang="en-US" sz="20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4876800" y="5638800"/>
            <a:ext cx="1143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Gollum</a:t>
            </a:r>
            <a:endParaRPr lang="en-US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03073"/>
            <a:ext cx="1243692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39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43" y="5595936"/>
            <a:ext cx="109696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343400" cy="5278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4478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Originally known as </a:t>
            </a:r>
            <a:r>
              <a:rPr lang="en-US" dirty="0" err="1" smtClean="0"/>
              <a:t>Smeagol</a:t>
            </a:r>
            <a:r>
              <a:rPr lang="en-US" dirty="0" smtClean="0"/>
              <a:t>, before being corrupted by the One Ring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Refers to the One Ring as “precious”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Loses to Bilbo in a game of riddles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Loses the One Ring later picked up by Bilbo Baggins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Plays a huge part in The Lord of the Rings Trilogy outside of just The Hobbit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Smaug</a:t>
            </a:r>
            <a:endParaRPr lang="en-US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1813"/>
            <a:ext cx="1243692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88793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0386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447800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One of the last dragons of Middle Earth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After destroying Dale takes over the Lonely Mountain, also known as </a:t>
            </a:r>
            <a:r>
              <a:rPr lang="en-US" dirty="0" err="1" smtClean="0"/>
              <a:t>Erebor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The journey of the Hobbit is </a:t>
            </a:r>
            <a:r>
              <a:rPr lang="en-US" smtClean="0"/>
              <a:t>to retake </a:t>
            </a:r>
            <a:r>
              <a:rPr lang="en-US" dirty="0" smtClean="0"/>
              <a:t>the mountain from </a:t>
            </a:r>
            <a:r>
              <a:rPr lang="en-US" dirty="0" err="1" smtClean="0"/>
              <a:t>Smaug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He is killed after being shot with an arrow in a weak spot on the left side of his chest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Was also called </a:t>
            </a:r>
            <a:r>
              <a:rPr lang="en-US" dirty="0" err="1" smtClean="0"/>
              <a:t>Smaug</a:t>
            </a:r>
            <a:r>
              <a:rPr lang="en-US" dirty="0" smtClean="0"/>
              <a:t> the Golden since he slept on top of a pile of gold. </a:t>
            </a:r>
          </a:p>
        </p:txBody>
      </p:sp>
    </p:spTree>
    <p:extLst>
      <p:ext uri="{BB962C8B-B14F-4D97-AF65-F5344CB8AC3E}">
        <p14:creationId xmlns:p14="http://schemas.microsoft.com/office/powerpoint/2010/main" val="8671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Gandalf ask Bilbo to host a house party</a:t>
            </a:r>
          </a:p>
          <a:p>
            <a:r>
              <a:rPr lang="en-US" sz="2000" dirty="0" smtClean="0"/>
              <a:t>Bilbo meets 12 dwarves who are looking to reclaim the Lonely Mountain from </a:t>
            </a:r>
            <a:r>
              <a:rPr lang="en-US" sz="2000" dirty="0" err="1" smtClean="0"/>
              <a:t>Smaug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Bilbo is then asked to be the thief and help on the journey</a:t>
            </a:r>
          </a:p>
          <a:p>
            <a:r>
              <a:rPr lang="en-US" sz="2000" dirty="0" smtClean="0"/>
              <a:t>Despite Bilbo being unsure at first, he goes with them and begins his adventure</a:t>
            </a:r>
          </a:p>
          <a:p>
            <a:r>
              <a:rPr lang="en-US" sz="2000" dirty="0" smtClean="0"/>
              <a:t>Write! What stood out to you? Something here or something else mentioned? Write it on your paper!</a:t>
            </a:r>
            <a:endParaRPr lang="en-US" sz="2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 rot="10800000" flipH="1" flipV="1">
            <a:off x="1219200" y="58674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3429000" y="5791200"/>
            <a:ext cx="12954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652962"/>
            <a:ext cx="3962400" cy="20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ensues!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group runs into three trolls who want to eat them</a:t>
            </a:r>
          </a:p>
          <a:p>
            <a:r>
              <a:rPr lang="en-US" sz="2000" dirty="0" smtClean="0"/>
              <a:t>Goblin tunnel where Bilbo gets lost from the rest of the group. </a:t>
            </a:r>
          </a:p>
          <a:p>
            <a:r>
              <a:rPr lang="en-US" sz="2000" dirty="0" smtClean="0"/>
              <a:t>The group then comes across giant spiders in the forest of </a:t>
            </a:r>
            <a:r>
              <a:rPr lang="en-US" sz="2000" dirty="0" err="1" smtClean="0"/>
              <a:t>Mirkwood</a:t>
            </a:r>
            <a:endParaRPr lang="en-US" sz="2000" dirty="0" smtClean="0"/>
          </a:p>
          <a:p>
            <a:r>
              <a:rPr lang="en-US" sz="2000" dirty="0" smtClean="0"/>
              <a:t>Most of these moments are very closely tied together, the group gets into a lot of trouble, but always seems to get out of it. Which do you think was the hardest for them to get out of? </a:t>
            </a:r>
            <a:endParaRPr lang="en-US" sz="2000" dirty="0"/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38200" y="5181600"/>
            <a:ext cx="15240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2667000" y="5181600"/>
            <a:ext cx="1676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267200"/>
            <a:ext cx="3892616" cy="21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After being saved by Gandalf against the trolls the group makes its way to Rivendell</a:t>
            </a:r>
          </a:p>
          <a:p>
            <a:r>
              <a:rPr lang="en-US" sz="1800" dirty="0" smtClean="0"/>
              <a:t>There Elrond helps them revealing more about the secret </a:t>
            </a:r>
            <a:r>
              <a:rPr lang="en-US" sz="1800" dirty="0" err="1" smtClean="0"/>
              <a:t>entrence</a:t>
            </a:r>
            <a:r>
              <a:rPr lang="en-US" sz="1800" dirty="0" smtClean="0"/>
              <a:t> to the Lonely Mountains</a:t>
            </a:r>
          </a:p>
          <a:p>
            <a:r>
              <a:rPr lang="en-US" sz="1800" dirty="0" smtClean="0"/>
              <a:t>After </a:t>
            </a:r>
            <a:r>
              <a:rPr lang="en-US" sz="1800" dirty="0" err="1" smtClean="0"/>
              <a:t>leavining</a:t>
            </a:r>
            <a:r>
              <a:rPr lang="en-US" sz="1800" dirty="0" smtClean="0"/>
              <a:t> they go over the Misty Mountains where they are captured by goblins. </a:t>
            </a:r>
          </a:p>
          <a:p>
            <a:r>
              <a:rPr lang="en-US" sz="1800" dirty="0" smtClean="0"/>
              <a:t>Bilbo manages to escape and meets a strange creature.</a:t>
            </a:r>
          </a:p>
          <a:p>
            <a:r>
              <a:rPr lang="en-US" sz="1800" dirty="0" smtClean="0"/>
              <a:t>After leaving the goblin cave Bilbo rejoins and they head for </a:t>
            </a:r>
            <a:r>
              <a:rPr lang="en-US" sz="1800" dirty="0" err="1" smtClean="0"/>
              <a:t>Mirkwood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After meeting Giant spiders they are soon close to the Lonely Mountains, where they hope to take down </a:t>
            </a:r>
            <a:r>
              <a:rPr lang="en-US" sz="1800" dirty="0" err="1" smtClean="0"/>
              <a:t>Smaug</a:t>
            </a:r>
            <a:r>
              <a:rPr lang="en-US" sz="1800" dirty="0" smtClean="0"/>
              <a:t> once and for all.  </a:t>
            </a:r>
          </a:p>
          <a:p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371600" y="5181600"/>
            <a:ext cx="16002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3581400" y="5029200"/>
            <a:ext cx="1447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Forward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57" y="4781550"/>
            <a:ext cx="329711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2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tie to The Lord of The 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Bilbo gains many items that also find there way to Frodo, the hero of The Lord of the Rings</a:t>
            </a:r>
          </a:p>
          <a:p>
            <a:pPr lvl="1"/>
            <a:r>
              <a:rPr lang="en-US" sz="2000" dirty="0" smtClean="0"/>
              <a:t>Bilbo gains the One Ring after finding it in </a:t>
            </a:r>
            <a:r>
              <a:rPr lang="en-US" sz="2000" dirty="0" err="1" smtClean="0"/>
              <a:t>Gollums</a:t>
            </a:r>
            <a:r>
              <a:rPr lang="en-US" sz="2000" dirty="0" smtClean="0"/>
              <a:t> cave. After beating Gollum in a game of riddles he manages to escape with it.</a:t>
            </a:r>
          </a:p>
          <a:p>
            <a:pPr lvl="1"/>
            <a:r>
              <a:rPr lang="en-US" sz="2000" dirty="0" smtClean="0"/>
              <a:t>Bilbo finds Sting along with other swords that are carried by his companions</a:t>
            </a:r>
          </a:p>
          <a:p>
            <a:pPr lvl="1"/>
            <a:r>
              <a:rPr lang="en-US" sz="2000" dirty="0" smtClean="0"/>
              <a:t>Bilbo is given a </a:t>
            </a:r>
            <a:r>
              <a:rPr lang="en-US" sz="2000" dirty="0" err="1" smtClean="0"/>
              <a:t>mythril</a:t>
            </a:r>
            <a:r>
              <a:rPr lang="en-US" sz="2000" dirty="0" smtClean="0"/>
              <a:t> vest from </a:t>
            </a:r>
            <a:r>
              <a:rPr lang="en-US" sz="2000" dirty="0" err="1" smtClean="0"/>
              <a:t>Thorin</a:t>
            </a:r>
            <a:r>
              <a:rPr lang="en-US" sz="2000" dirty="0" smtClean="0"/>
              <a:t> after </a:t>
            </a:r>
            <a:r>
              <a:rPr lang="en-US" sz="2000" dirty="0" err="1" smtClean="0"/>
              <a:t>Smaug</a:t>
            </a:r>
            <a:r>
              <a:rPr lang="en-US" sz="2000" dirty="0" smtClean="0"/>
              <a:t> is killed</a:t>
            </a:r>
          </a:p>
          <a:p>
            <a:pPr lvl="1"/>
            <a:r>
              <a:rPr lang="en-US" sz="2000" dirty="0" smtClean="0"/>
              <a:t>Which of these items would you most like to have if given the choice? </a:t>
            </a:r>
            <a:endParaRPr lang="en-US" sz="2000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1219200" y="5300662"/>
            <a:ext cx="16764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3124200" y="5300662"/>
            <a:ext cx="14478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6482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After reaching the Lonely Mountains Bilbo goes into the secret entrance</a:t>
            </a:r>
          </a:p>
          <a:p>
            <a:r>
              <a:rPr lang="en-US" sz="1800" dirty="0" smtClean="0"/>
              <a:t>While in there he meets </a:t>
            </a:r>
            <a:r>
              <a:rPr lang="en-US" sz="1800" dirty="0" err="1" smtClean="0"/>
              <a:t>Smaug</a:t>
            </a:r>
            <a:r>
              <a:rPr lang="en-US" sz="1800" dirty="0" smtClean="0"/>
              <a:t> and see’s he has a missing Scale </a:t>
            </a:r>
          </a:p>
          <a:p>
            <a:r>
              <a:rPr lang="en-US" sz="1800" dirty="0" smtClean="0"/>
              <a:t>After </a:t>
            </a:r>
            <a:r>
              <a:rPr lang="en-US" sz="1800" dirty="0" err="1" smtClean="0"/>
              <a:t>Smaug</a:t>
            </a:r>
            <a:r>
              <a:rPr lang="en-US" sz="1800" dirty="0" smtClean="0"/>
              <a:t> is awakened a man named Bard kills </a:t>
            </a:r>
            <a:r>
              <a:rPr lang="en-US" sz="1800" dirty="0" err="1" smtClean="0"/>
              <a:t>Smaug</a:t>
            </a:r>
            <a:r>
              <a:rPr lang="en-US" sz="1800" dirty="0" smtClean="0"/>
              <a:t> with an arrow.</a:t>
            </a:r>
          </a:p>
          <a:p>
            <a:r>
              <a:rPr lang="en-US" sz="1800" dirty="0" smtClean="0"/>
              <a:t>The dwarves take over the mountain, but the elves want to take it from them</a:t>
            </a:r>
          </a:p>
          <a:p>
            <a:r>
              <a:rPr lang="en-US" sz="1800" dirty="0" smtClean="0"/>
              <a:t>After goblins show up the elves, and dwarves make up and fight along side each other</a:t>
            </a:r>
          </a:p>
          <a:p>
            <a:r>
              <a:rPr lang="en-US" sz="1800" dirty="0" err="1" smtClean="0"/>
              <a:t>Thorin</a:t>
            </a:r>
            <a:r>
              <a:rPr lang="en-US" sz="1800" dirty="0" smtClean="0"/>
              <a:t> is wounded in this battle called the Battle of Five Armies</a:t>
            </a:r>
          </a:p>
          <a:p>
            <a:r>
              <a:rPr lang="en-US" sz="1800" dirty="0" smtClean="0"/>
              <a:t>After this Bilbo returns to the Shire with treasure</a:t>
            </a:r>
          </a:p>
          <a:p>
            <a:r>
              <a:rPr lang="en-US" sz="1800" dirty="0" smtClean="0"/>
              <a:t>Write: What did you think of this ending? Was it handled well? If you could change it would you, and how so? </a:t>
            </a:r>
          </a:p>
          <a:p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533400" y="5486400"/>
            <a:ext cx="12954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5" name="Flowchart: Process 4">
            <a:hlinkClick r:id="rId3" action="ppaction://hlinksldjump"/>
          </p:cNvPr>
          <p:cNvSpPr/>
          <p:nvPr/>
        </p:nvSpPr>
        <p:spPr>
          <a:xfrm>
            <a:off x="2133600" y="5181600"/>
            <a:ext cx="1981200" cy="1371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4267200" y="5334000"/>
            <a:ext cx="2133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Practice quiz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265" y="4900610"/>
            <a:ext cx="2535709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2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Quiz will consist of 5 questions that are Fill in the Blank. You can use your Notes.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Note: This is to see how well you took notes,, which you can use on the final quiz. 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81000" y="5029200"/>
            <a:ext cx="2209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3124200" y="5181600"/>
            <a:ext cx="17526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7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PQ: 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Name of J.R.R </a:t>
            </a:r>
            <a:r>
              <a:rPr lang="en-US" dirty="0" err="1" smtClean="0"/>
              <a:t>Tolkiens</a:t>
            </a:r>
            <a:r>
              <a:rPr lang="en-US" dirty="0" smtClean="0"/>
              <a:t> Wife, and what age did they marry? </a:t>
            </a:r>
            <a:endParaRPr lang="en-US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066800" y="4495800"/>
            <a:ext cx="23622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4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answer was Edith Mary </a:t>
            </a:r>
            <a:r>
              <a:rPr lang="en-US" dirty="0" err="1" smtClean="0"/>
              <a:t>Bratt</a:t>
            </a:r>
            <a:r>
              <a:rPr lang="en-US" dirty="0" smtClean="0"/>
              <a:t> at age 16</a:t>
            </a:r>
          </a:p>
          <a:p>
            <a:endParaRPr lang="en-US" dirty="0"/>
          </a:p>
          <a:p>
            <a:r>
              <a:rPr lang="en-US" dirty="0" smtClean="0"/>
              <a:t>You can find this answer on the Slide of J.R.R Tolkien before the author</a:t>
            </a:r>
            <a:endParaRPr lang="en-US" dirty="0"/>
          </a:p>
        </p:txBody>
      </p:sp>
      <p:sp>
        <p:nvSpPr>
          <p:cNvPr id="4" name="Flowchart: Process 3">
            <a:hlinkClick r:id="rId2" action="ppaction://hlinksldjump"/>
          </p:cNvPr>
          <p:cNvSpPr/>
          <p:nvPr/>
        </p:nvSpPr>
        <p:spPr>
          <a:xfrm>
            <a:off x="1143000" y="4724400"/>
            <a:ext cx="2438400" cy="1066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 question</a:t>
            </a:r>
            <a:endParaRPr lang="en-US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4953000" y="4533900"/>
            <a:ext cx="22098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4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PowerPoint is built for students in the 9</a:t>
            </a:r>
            <a:r>
              <a:rPr lang="en-US" baseline="30000" dirty="0" smtClean="0"/>
              <a:t>th</a:t>
            </a:r>
            <a:r>
              <a:rPr lang="en-US" dirty="0" smtClean="0"/>
              <a:t> grade. </a:t>
            </a:r>
          </a:p>
          <a:p>
            <a:r>
              <a:rPr lang="en-US" dirty="0" smtClean="0"/>
              <a:t>Students will be asked to complete a quiz to make sure they looked over the material</a:t>
            </a:r>
          </a:p>
          <a:p>
            <a:r>
              <a:rPr lang="en-US" dirty="0" smtClean="0"/>
              <a:t>Students should be able to complete the quiz with 80% success</a:t>
            </a:r>
          </a:p>
          <a:p>
            <a:r>
              <a:rPr lang="en-US" dirty="0" smtClean="0"/>
              <a:t>Students should be able to view this PowerPoint from anywhere, but the book should be read in class. </a:t>
            </a:r>
            <a:endParaRPr lang="en-US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2228850" y="5715000"/>
            <a:ext cx="129540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419600" y="5815012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 </a:t>
            </a:r>
            <a:r>
              <a:rPr lang="en-US" dirty="0" err="1" smtClean="0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9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PQ:Question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2389839" cy="13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0587" y="1827728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In What Year Did J.R.R Tolkien retire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7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2462997" cy="109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00600"/>
            <a:ext cx="22367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9812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 </a:t>
            </a:r>
            <a:r>
              <a:rPr lang="en-US" sz="2400" dirty="0" err="1" smtClean="0"/>
              <a:t>reitired</a:t>
            </a:r>
            <a:r>
              <a:rPr lang="en-US" sz="2400" dirty="0" smtClean="0"/>
              <a:t> in the year  1959</a:t>
            </a:r>
          </a:p>
          <a:p>
            <a:endParaRPr lang="en-US" sz="2400" dirty="0"/>
          </a:p>
          <a:p>
            <a:r>
              <a:rPr lang="en-US" sz="2400" dirty="0" smtClean="0"/>
              <a:t>You can find this answer on the slide “The author and Beyond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178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2389839" cy="13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8194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was the original name for Gandalf supposed to be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0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</a:t>
            </a:r>
            <a:endParaRPr lang="en-US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2462997" cy="109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00600"/>
            <a:ext cx="22367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 original name was supposed to be</a:t>
            </a:r>
            <a:r>
              <a:rPr lang="en-US" dirty="0"/>
              <a:t> </a:t>
            </a:r>
            <a:r>
              <a:rPr lang="en-US" dirty="0" err="1" smtClean="0"/>
              <a:t>Bladorthin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You can find this answer on the Gandalf character slide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PQ: Question 4</a:t>
            </a:r>
            <a:endParaRPr lang="en-US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2389839" cy="13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667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Thorin</a:t>
            </a:r>
            <a:r>
              <a:rPr lang="en-US" sz="2400" dirty="0" smtClean="0"/>
              <a:t> is good at playing what musical instrument?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410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29200"/>
            <a:ext cx="2462997" cy="109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31" y="4876800"/>
            <a:ext cx="2236787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209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Thorin</a:t>
            </a:r>
            <a:r>
              <a:rPr lang="en-US" sz="2400" dirty="0" smtClean="0"/>
              <a:t> is good at playing the Harp</a:t>
            </a:r>
          </a:p>
          <a:p>
            <a:endParaRPr lang="en-US" sz="2400" dirty="0"/>
          </a:p>
          <a:p>
            <a:r>
              <a:rPr lang="en-US" sz="2400" dirty="0" smtClean="0"/>
              <a:t>You </a:t>
            </a:r>
            <a:r>
              <a:rPr lang="en-US" sz="2400" dirty="0" err="1" smtClean="0"/>
              <a:t>caqn</a:t>
            </a:r>
            <a:r>
              <a:rPr lang="en-US" sz="2400" dirty="0" smtClean="0"/>
              <a:t> find this answer on the </a:t>
            </a:r>
            <a:r>
              <a:rPr lang="en-US" sz="2400" dirty="0" err="1" smtClean="0"/>
              <a:t>Thorin</a:t>
            </a:r>
            <a:r>
              <a:rPr lang="en-US" sz="2400" dirty="0" smtClean="0"/>
              <a:t> Character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700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PQ: Question 5</a:t>
            </a:r>
            <a:endParaRPr lang="en-US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2389839" cy="131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5875" y="2971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How does Bilbo Gain The One Ring?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63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8194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2462997" cy="109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>
            <a:hlinkClick r:id="rId4" action="ppaction://hlinksldjump"/>
          </p:cNvPr>
          <p:cNvSpPr/>
          <p:nvPr/>
        </p:nvSpPr>
        <p:spPr>
          <a:xfrm>
            <a:off x="3429000" y="5257800"/>
            <a:ext cx="2438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to Practice</a:t>
            </a:r>
            <a:endParaRPr lang="en-US" dirty="0"/>
          </a:p>
        </p:txBody>
      </p:sp>
      <p:sp>
        <p:nvSpPr>
          <p:cNvPr id="5" name="Oval 4">
            <a:hlinkClick r:id="rId5" action="ppaction://hlinksldjump"/>
          </p:cNvPr>
          <p:cNvSpPr/>
          <p:nvPr/>
        </p:nvSpPr>
        <p:spPr>
          <a:xfrm>
            <a:off x="6205537" y="5257800"/>
            <a:ext cx="1828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731" y="2212032"/>
            <a:ext cx="6738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Beat Gollum at a game of Riddles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051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Welcome to the Main Quiz Here you will be tested on how well you viewed the material  Remember you can use your notes.</a:t>
            </a:r>
          </a:p>
          <a:p>
            <a:endParaRPr lang="en-US" dirty="0"/>
          </a:p>
          <a:p>
            <a:r>
              <a:rPr lang="en-US" dirty="0" smtClean="0"/>
              <a:t>On this quiz you will have 5 True/ False and 5 Multiple Choice. Good Luck!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1828800" y="4876800"/>
            <a:ext cx="2209800" cy="1143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953000" y="4876800"/>
            <a:ext cx="1981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0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J.R.R Tolkien was in Both World Wars?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True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7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Begin!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up the volume please. </a:t>
            </a:r>
            <a:endParaRPr lang="en-US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914400" y="5257800"/>
            <a:ext cx="2438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Menu</a:t>
            </a:r>
            <a:endParaRPr lang="en-US" dirty="0"/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5410200" y="5257800"/>
            <a:ext cx="289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Slide 1</a:t>
            </a:r>
            <a:endParaRPr lang="en-US" dirty="0"/>
          </a:p>
        </p:txBody>
      </p:sp>
      <p:pic>
        <p:nvPicPr>
          <p:cNvPr id="4" name="7y0YqRgfwzU?hl=en_US&amp;version=3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438400" y="2111829"/>
            <a:ext cx="4267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not a Gift Bilbo got from his adventure?</a:t>
            </a:r>
          </a:p>
          <a:p>
            <a:endParaRPr lang="en-US" dirty="0"/>
          </a:p>
          <a:p>
            <a:pPr marL="651510" indent="-514350">
              <a:buAutoNum type="alphaUcParenR"/>
            </a:pPr>
            <a:r>
              <a:rPr lang="en-US" dirty="0" smtClean="0">
                <a:hlinkClick r:id="rId2" action="ppaction://hlinksldjump"/>
              </a:rPr>
              <a:t>Sword named Sting</a:t>
            </a:r>
          </a:p>
          <a:p>
            <a:pPr marL="651510" indent="-514350">
              <a:buAutoNum type="alphaUcParenR"/>
            </a:pPr>
            <a:r>
              <a:rPr lang="en-US" dirty="0" err="1" smtClean="0">
                <a:hlinkClick r:id="rId2" action="ppaction://hlinksldjump"/>
              </a:rPr>
              <a:t>Mythril</a:t>
            </a:r>
            <a:r>
              <a:rPr lang="en-US" dirty="0" smtClean="0">
                <a:hlinkClick r:id="rId2" action="ppaction://hlinksldjump"/>
              </a:rPr>
              <a:t> Vest</a:t>
            </a:r>
          </a:p>
          <a:p>
            <a:pPr marL="651510" indent="-514350">
              <a:buAutoNum type="alphaUcParenR"/>
            </a:pPr>
            <a:r>
              <a:rPr lang="en-US" dirty="0" smtClean="0">
                <a:hlinkClick r:id="rId2" action="ppaction://hlinksldjump"/>
              </a:rPr>
              <a:t>The One Ring</a:t>
            </a:r>
            <a:endParaRPr lang="en-US" dirty="0" smtClean="0"/>
          </a:p>
          <a:p>
            <a:pPr marL="651510" indent="-514350">
              <a:buAutoNum type="alphaUcParenR"/>
            </a:pPr>
            <a:r>
              <a:rPr lang="en-US" dirty="0" smtClean="0">
                <a:hlinkClick r:id="rId3" action="ppaction://hlinksldjump"/>
              </a:rPr>
              <a:t>Gold armor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Dwarfs are the ones who ultimately kill </a:t>
            </a:r>
            <a:r>
              <a:rPr lang="en-US" dirty="0" err="1" smtClean="0"/>
              <a:t>Smaug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True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8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not a book J.R.R Tolkien Wrote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2" action="ppaction://hlinksldjump"/>
              </a:rPr>
              <a:t>A) </a:t>
            </a:r>
            <a:r>
              <a:rPr lang="en-US" dirty="0" err="1">
                <a:hlinkClick r:id="rId2" action="ppaction://hlinksldjump"/>
              </a:rPr>
              <a:t>Beowulf:The</a:t>
            </a:r>
            <a:r>
              <a:rPr lang="en-US" dirty="0">
                <a:hlinkClick r:id="rId2" action="ppaction://hlinksldjump"/>
              </a:rPr>
              <a:t> Monsters and the Critics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3" action="ppaction://hlinksldjump"/>
              </a:rPr>
              <a:t>B) Creatures of Middle Earth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2" action="ppaction://hlinksldjump"/>
              </a:rPr>
              <a:t>C)</a:t>
            </a:r>
            <a:r>
              <a:rPr lang="en-US" dirty="0" err="1" smtClean="0">
                <a:hlinkClick r:id="rId2" action="ppaction://hlinksldjump"/>
              </a:rPr>
              <a:t>Childrens</a:t>
            </a:r>
            <a:r>
              <a:rPr lang="en-US" dirty="0" smtClean="0">
                <a:hlinkClick r:id="rId2" action="ppaction://hlinksldjump"/>
              </a:rPr>
              <a:t> </a:t>
            </a:r>
            <a:r>
              <a:rPr lang="en-US" dirty="0">
                <a:hlinkClick r:id="rId2" action="ppaction://hlinksldjump"/>
              </a:rPr>
              <a:t>books and other short </a:t>
            </a:r>
            <a:r>
              <a:rPr lang="en-US" dirty="0" smtClean="0">
                <a:hlinkClick r:id="rId2" action="ppaction://hlinksldjump"/>
              </a:rPr>
              <a:t>works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2" action="ppaction://hlinksldjump"/>
              </a:rPr>
              <a:t>D) The </a:t>
            </a:r>
            <a:r>
              <a:rPr lang="en-US" dirty="0" err="1" smtClean="0">
                <a:hlinkClick r:id="rId2" action="ppaction://hlinksldjump"/>
              </a:rPr>
              <a:t>Silmarillion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5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Smaug</a:t>
            </a:r>
            <a:r>
              <a:rPr lang="en-US" dirty="0" smtClean="0"/>
              <a:t> is nicknamed </a:t>
            </a:r>
            <a:r>
              <a:rPr lang="en-US" dirty="0" err="1" smtClean="0"/>
              <a:t>Smaug</a:t>
            </a:r>
            <a:r>
              <a:rPr lang="en-US" dirty="0" smtClean="0"/>
              <a:t> the Rich?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hlinkClick r:id="rId2" action="ppaction://hlinksldjump"/>
              </a:rPr>
              <a:t>True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>
                <a:hlinkClick r:id="rId3" action="ppaction://hlinksldjump"/>
              </a:rPr>
              <a:t>False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7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Gollum goes by what name before being called Gollum?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A) </a:t>
            </a:r>
            <a:r>
              <a:rPr lang="en-US" dirty="0" err="1" smtClean="0">
                <a:hlinkClick r:id="rId2" action="ppaction://hlinksldjump"/>
              </a:rPr>
              <a:t>Smeagol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B)</a:t>
            </a:r>
            <a:r>
              <a:rPr lang="en-US" dirty="0" err="1" smtClean="0">
                <a:hlinkClick r:id="rId3" action="ppaction://hlinksldjump"/>
              </a:rPr>
              <a:t>Deagol</a:t>
            </a:r>
            <a:endParaRPr lang="en-US" dirty="0" smtClean="0">
              <a:hlinkClick r:id="rId3" action="ppaction://hlinksldjump"/>
            </a:endParaRPr>
          </a:p>
          <a:p>
            <a:r>
              <a:rPr lang="en-US" dirty="0" smtClean="0">
                <a:hlinkClick r:id="rId3" action="ppaction://hlinksldjump"/>
              </a:rPr>
              <a:t>C) </a:t>
            </a:r>
            <a:r>
              <a:rPr lang="en-US" dirty="0" err="1" smtClean="0">
                <a:hlinkClick r:id="rId3" action="ppaction://hlinksldjump"/>
              </a:rPr>
              <a:t>Samwise</a:t>
            </a:r>
            <a:endParaRPr lang="en-US" dirty="0" smtClean="0">
              <a:hlinkClick r:id="rId3" action="ppaction://hlinksldjump"/>
            </a:endParaRPr>
          </a:p>
          <a:p>
            <a:r>
              <a:rPr lang="en-US" dirty="0" smtClean="0">
                <a:hlinkClick r:id="rId3" action="ppaction://hlinksldjump"/>
              </a:rPr>
              <a:t>D) </a:t>
            </a:r>
            <a:r>
              <a:rPr lang="en-US" dirty="0" err="1" smtClean="0">
                <a:hlinkClick r:id="rId3" action="ppaction://hlinksldjump"/>
              </a:rPr>
              <a:t>Reagol</a:t>
            </a:r>
            <a:r>
              <a:rPr lang="en-US" dirty="0" smtClean="0">
                <a:hlinkClick r:id="rId3" action="ppaction://hlinksldjump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6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Thorin</a:t>
            </a:r>
            <a:r>
              <a:rPr lang="en-US" dirty="0" smtClean="0"/>
              <a:t> is Killed by </a:t>
            </a:r>
            <a:r>
              <a:rPr lang="en-US" dirty="0" err="1" smtClean="0"/>
              <a:t>Smaug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True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8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group never come across on their journey?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A) Trolls</a:t>
            </a:r>
          </a:p>
          <a:p>
            <a:r>
              <a:rPr lang="en-US" dirty="0" smtClean="0">
                <a:hlinkClick r:id="rId2" action="ppaction://hlinksldjump"/>
              </a:rPr>
              <a:t>B) Goblins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C) </a:t>
            </a:r>
            <a:r>
              <a:rPr lang="en-US" dirty="0" err="1" smtClean="0">
                <a:hlinkClick r:id="rId3" action="ppaction://hlinksldjump"/>
              </a:rPr>
              <a:t>Nazgul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D) Spiders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9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J.R.R Tolkien dies in what year?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1969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1971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1973</a:t>
            </a:r>
          </a:p>
          <a:p>
            <a:r>
              <a:rPr lang="en-US" dirty="0" smtClean="0">
                <a:hlinkClick r:id="rId2" action="ppaction://hlinksldjump"/>
              </a:rPr>
              <a:t>1975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6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Bilbo is called the Spy of the group? 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True</a:t>
            </a:r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False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3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Correct</a:t>
            </a:r>
            <a:endParaRPr lang="en-US" sz="96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1447800" y="4343400"/>
            <a:ext cx="2209800" cy="16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2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3046">
            <a:off x="483307" y="1256984"/>
            <a:ext cx="1787067" cy="2464921"/>
          </a:xfrm>
        </p:spPr>
      </p:pic>
      <p:sp>
        <p:nvSpPr>
          <p:cNvPr id="5" name="TextBox 4"/>
          <p:cNvSpPr txBox="1"/>
          <p:nvPr/>
        </p:nvSpPr>
        <p:spPr>
          <a:xfrm rot="20594987">
            <a:off x="847723" y="3732558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J.R.R Tolkien</a:t>
            </a:r>
            <a:endParaRPr lang="en-US" dirty="0"/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4321">
            <a:off x="6798519" y="1352359"/>
            <a:ext cx="1864373" cy="2918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065478">
            <a:off x="6261401" y="4295836"/>
            <a:ext cx="181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Hobbit</a:t>
            </a:r>
            <a:endParaRPr lang="en-US" dirty="0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2971800" y="26670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Take the Quiz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3390900" y="3885803"/>
            <a:ext cx="1981200" cy="557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Practice Quiz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4864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a picture to continue your journey. Or if you have completed your journey, take the quiz!</a:t>
            </a:r>
            <a:endParaRPr lang="en-US" dirty="0"/>
          </a:p>
        </p:txBody>
      </p:sp>
      <p:sp>
        <p:nvSpPr>
          <p:cNvPr id="3" name="Rectangle 2">
            <a:hlinkClick r:id="rId8" action="ppaction://hlinksldjump"/>
          </p:cNvPr>
          <p:cNvSpPr/>
          <p:nvPr/>
        </p:nvSpPr>
        <p:spPr>
          <a:xfrm>
            <a:off x="38100" y="5553075"/>
            <a:ext cx="20955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Pictures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0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Correct</a:t>
            </a:r>
            <a:endParaRPr lang="en-US" sz="9600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22367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8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Correct</a:t>
            </a:r>
            <a:endParaRPr lang="en-US" sz="9600" dirty="0"/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48200"/>
            <a:ext cx="22367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60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Correct</a:t>
            </a:r>
            <a:endParaRPr lang="en-US" sz="9600" dirty="0"/>
          </a:p>
        </p:txBody>
      </p:sp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19600"/>
            <a:ext cx="22367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64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Correct</a:t>
            </a:r>
            <a:endParaRPr lang="en-US" sz="9600" dirty="0"/>
          </a:p>
        </p:txBody>
      </p:sp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57675"/>
            <a:ext cx="22367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83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Correct</a:t>
            </a:r>
            <a:endParaRPr lang="en-US" sz="9600" dirty="0"/>
          </a:p>
        </p:txBody>
      </p:sp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22367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35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Correct</a:t>
            </a:r>
            <a:endParaRPr lang="en-US" sz="9600" dirty="0"/>
          </a:p>
        </p:txBody>
      </p:sp>
      <p:pic>
        <p:nvPicPr>
          <p:cNvPr id="1433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22367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Correct</a:t>
            </a:r>
            <a:endParaRPr lang="en-US" sz="9600" dirty="0"/>
          </a:p>
        </p:txBody>
      </p:sp>
      <p:pic>
        <p:nvPicPr>
          <p:cNvPr id="1536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22367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11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Correct</a:t>
            </a:r>
            <a:endParaRPr lang="en-US" sz="9600" dirty="0"/>
          </a:p>
        </p:txBody>
      </p:sp>
      <p:pic>
        <p:nvPicPr>
          <p:cNvPr id="1638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99063"/>
            <a:ext cx="22367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4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Correct</a:t>
            </a:r>
            <a:endParaRPr lang="en-US" sz="9600" dirty="0"/>
          </a:p>
        </p:txBody>
      </p:sp>
      <p:sp>
        <p:nvSpPr>
          <p:cNvPr id="4" name="Flowchart: Process 3">
            <a:hlinkClick r:id="rId2" action="ppaction://hlinksldjump"/>
          </p:cNvPr>
          <p:cNvSpPr/>
          <p:nvPr/>
        </p:nvSpPr>
        <p:spPr>
          <a:xfrm>
            <a:off x="1219200" y="4800600"/>
            <a:ext cx="2895600" cy="14478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8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Incorrect</a:t>
            </a:r>
          </a:p>
          <a:p>
            <a:endParaRPr lang="en-US" sz="9600" dirty="0"/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1066800" y="4495800"/>
            <a:ext cx="3200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back to the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9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J.R.R Tolkien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0826"/>
            <a:ext cx="25908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7086600" y="3352800"/>
            <a:ext cx="1752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Before the author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12436" y="3505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The Author and Beyond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86600" y="3048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Main Menu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47812"/>
            <a:ext cx="2774951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Incorrect</a:t>
            </a:r>
          </a:p>
          <a:p>
            <a:endParaRPr lang="en-US" sz="9600" dirty="0"/>
          </a:p>
        </p:txBody>
      </p:sp>
      <p:pic>
        <p:nvPicPr>
          <p:cNvPr id="1843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4278313"/>
            <a:ext cx="32258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29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Incorrect</a:t>
            </a:r>
          </a:p>
          <a:p>
            <a:endParaRPr lang="en-US" sz="9600" dirty="0"/>
          </a:p>
        </p:txBody>
      </p:sp>
      <p:pic>
        <p:nvPicPr>
          <p:cNvPr id="1945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32258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46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Incorrect</a:t>
            </a:r>
          </a:p>
          <a:p>
            <a:endParaRPr lang="en-US" sz="9600" dirty="0"/>
          </a:p>
        </p:txBody>
      </p:sp>
      <p:pic>
        <p:nvPicPr>
          <p:cNvPr id="2048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87838"/>
            <a:ext cx="32258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Incorrect</a:t>
            </a:r>
          </a:p>
          <a:p>
            <a:endParaRPr lang="en-US" sz="9600" dirty="0"/>
          </a:p>
        </p:txBody>
      </p:sp>
      <p:pic>
        <p:nvPicPr>
          <p:cNvPr id="2150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32258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30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Incorrect</a:t>
            </a:r>
          </a:p>
          <a:p>
            <a:endParaRPr lang="en-US" sz="9600" dirty="0"/>
          </a:p>
        </p:txBody>
      </p:sp>
      <p:pic>
        <p:nvPicPr>
          <p:cNvPr id="2253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32258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02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Incorrect</a:t>
            </a:r>
          </a:p>
          <a:p>
            <a:endParaRPr lang="en-US" sz="9600" dirty="0"/>
          </a:p>
        </p:txBody>
      </p:sp>
      <p:pic>
        <p:nvPicPr>
          <p:cNvPr id="2355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32258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12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Incorrect</a:t>
            </a:r>
          </a:p>
          <a:p>
            <a:endParaRPr lang="en-US" sz="9600" dirty="0"/>
          </a:p>
        </p:txBody>
      </p:sp>
      <p:pic>
        <p:nvPicPr>
          <p:cNvPr id="2457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32258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04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Incorrect</a:t>
            </a:r>
          </a:p>
          <a:p>
            <a:endParaRPr lang="en-US" sz="9600" dirty="0"/>
          </a:p>
        </p:txBody>
      </p:sp>
      <p:pic>
        <p:nvPicPr>
          <p:cNvPr id="2560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32258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09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Incorrect</a:t>
            </a:r>
          </a:p>
          <a:p>
            <a:endParaRPr lang="en-US" sz="9600" dirty="0"/>
          </a:p>
        </p:txBody>
      </p:sp>
      <p:pic>
        <p:nvPicPr>
          <p:cNvPr id="266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2258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5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Pictures courtesy of these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u="sng" dirty="0">
                <a:hlinkClick r:id="rId2"/>
              </a:rPr>
              <a:t>http://jkinak04.files.wordpress.com/2013/02/j-r-r-tolkien1-1.jpg</a:t>
            </a:r>
            <a:endParaRPr lang="en-US" dirty="0"/>
          </a:p>
          <a:p>
            <a:r>
              <a:rPr lang="en-US" u="sng" dirty="0">
                <a:hlinkClick r:id="rId3"/>
              </a:rPr>
              <a:t>http://specials-images.forbes.com/imageserve/06yh7ds0Qsf2h/0x600.jpg?fit=scale&amp;background=000000</a:t>
            </a:r>
            <a:endParaRPr lang="en-US" dirty="0"/>
          </a:p>
          <a:p>
            <a:r>
              <a:rPr lang="en-US" u="sng" dirty="0">
                <a:hlinkClick r:id="rId4"/>
              </a:rPr>
              <a:t>http://news.bbcimg.co.uk/media/images/63521000/jpg/_63521342_tolkien.jpg</a:t>
            </a:r>
            <a:endParaRPr lang="en-US" dirty="0"/>
          </a:p>
          <a:p>
            <a:r>
              <a:rPr lang="en-US" u="sng" dirty="0">
                <a:hlinkClick r:id="rId5"/>
              </a:rPr>
              <a:t>http://blogs.slj.com/afuse8production/files/2012/06/Hobbit9.jpg</a:t>
            </a:r>
            <a:endParaRPr lang="en-US" dirty="0"/>
          </a:p>
          <a:p>
            <a:r>
              <a:rPr lang="en-US" u="sng" dirty="0">
                <a:hlinkClick r:id="rId6"/>
              </a:rPr>
              <a:t>http://therealmcast.com/wp-content/uploads/2011/01/the-hobbit-2011.jpg</a:t>
            </a:r>
            <a:endParaRPr lang="en-US" dirty="0"/>
          </a:p>
          <a:p>
            <a:r>
              <a:rPr lang="en-US" u="sng" dirty="0">
                <a:hlinkClick r:id="rId7"/>
              </a:rPr>
              <a:t>http://images.wikia.com/lotr/images/a/a4/Bilbo_Baggins_%282%29.jpg</a:t>
            </a:r>
            <a:endParaRPr lang="en-US" dirty="0"/>
          </a:p>
          <a:p>
            <a:r>
              <a:rPr lang="en-US" u="sng" dirty="0">
                <a:hlinkClick r:id="rId8"/>
              </a:rPr>
              <a:t>http://www.google.com/url?sa=i&amp;rct=j&amp;q=&amp;esrc=s&amp;source=images&amp;cd=&amp;docid=5Pbqc5FywRhf7M&amp;tbnid=A_HplMPTDXQlwM:&amp;ved=0CAIQjBw&amp;url=http%3A%2F%2Fwallpaperstock.net%2Fthe-hobbit-gandalf-artwork_wallpapers_35442_1600x1200.jpg&amp;ei=V5huUazsKIKxywGh1IDIAg&amp;bvm=bv.45368065,d.aWc&amp;psig=AFQjCNGdBJFFiB9yZhicHgRMm5uXLD0sPw&amp;ust=1366288853690256</a:t>
            </a:r>
            <a:endParaRPr lang="en-US" dirty="0"/>
          </a:p>
          <a:p>
            <a:r>
              <a:rPr lang="en-US" u="sng" dirty="0">
                <a:hlinkClick r:id="rId9"/>
              </a:rPr>
              <a:t>http://i1115.photobucket.com/albums/k546/Dave_Lewis/thorin.jpg</a:t>
            </a:r>
            <a:endParaRPr lang="en-US" dirty="0"/>
          </a:p>
          <a:p>
            <a:r>
              <a:rPr lang="en-US" u="sng" dirty="0">
                <a:hlinkClick r:id="rId10"/>
              </a:rPr>
              <a:t>http://2.bp.blogspot.com/-L2lxyniKs0k/ULZMkG8RJ1I/AAAAAAAABrs/Qh4JiBJSJI4/s1600/Balin+dwarf+The+Hobbit.jpg</a:t>
            </a:r>
            <a:endParaRPr lang="en-US" dirty="0"/>
          </a:p>
          <a:p>
            <a:r>
              <a:rPr lang="en-US" u="sng" dirty="0">
                <a:hlinkClick r:id="rId11"/>
              </a:rPr>
              <a:t>http://3.bp.blogspot.com/-VcKDsohCNkM/ULfdv7o8l7I/AAAAAAAABtk/j9ZNGzxAGH0/s1600/Bifur+dwarf+The+Hobbit+Wallpaper.jpg</a:t>
            </a:r>
            <a:endParaRPr lang="en-US" dirty="0"/>
          </a:p>
          <a:p>
            <a:r>
              <a:rPr lang="en-US" u="sng" dirty="0">
                <a:hlinkClick r:id="rId12"/>
              </a:rPr>
              <a:t>http://1.bp.blogspot.com/-Sry5o1tjnKg/ULjCZSmsR1I/AAAAAAAABvc/u8Nus8AWWT0/s1600/Bofur+dwarf+The+Hobbie+Wallpaper.jpg</a:t>
            </a:r>
            <a:endParaRPr lang="en-US" dirty="0"/>
          </a:p>
          <a:p>
            <a:r>
              <a:rPr lang="en-US" u="sng" dirty="0">
                <a:hlinkClick r:id="rId13"/>
              </a:rPr>
              <a:t>http://2.bp.blogspot.com/-5ceLSgcYl64/ULojG_e-zcI/AAAAAAAABxU/87XcehoiDzo/s1600/Bombur+dwarf+The+Hobbit+Wallpaper.jpg</a:t>
            </a:r>
            <a:endParaRPr lang="en-US" dirty="0"/>
          </a:p>
          <a:p>
            <a:r>
              <a:rPr lang="en-US" u="sng" dirty="0">
                <a:hlinkClick r:id="rId14"/>
              </a:rPr>
              <a:t>http://3.bp.blogspot.com/-RK-Tg7po2VY/ULv6cwzPJfI/AAAAAAAABzU/tCJepajB734/s1600/Dori+dwarf+The+Hobbit+Wallpaper.jpg</a:t>
            </a:r>
            <a:endParaRPr lang="en-US" dirty="0"/>
          </a:p>
          <a:p>
            <a:r>
              <a:rPr lang="en-US" u="sng" dirty="0">
                <a:hlinkClick r:id="rId15"/>
              </a:rPr>
              <a:t>http://2.bp.blogspot.com/-QDODLffQcrQ/ULzGifp-pmI/AAAAAAAAB1M/npPGUDVSzhc/s1600/Dwalin+dwarf+the+Hobbit.jpg</a:t>
            </a:r>
            <a:endParaRPr lang="en-US" dirty="0"/>
          </a:p>
          <a:p>
            <a:r>
              <a:rPr lang="en-US" u="sng" dirty="0">
                <a:hlinkClick r:id="rId16"/>
              </a:rPr>
              <a:t>http://www.google.com/imgres?imgurl=http://images6.fanpop.com/image/photos/33400000/Fili-Wallpaper-fili-and-kili-33416116-1500-960.jpg&amp;imgrefurl=http://www.fanpop.com/clubs/fili-and-kili/images/33416116/title/fili-wallpaper-photo&amp;h=960&amp;w=1500&amp;sz=220&amp;tbnid=qgIk8hG08dlvnM:&amp;tbnh=90&amp;tbnw=141&amp;zoom=1&amp;usg=__2gR-no6CQSxRt153dVUF7B0A3Ig=&amp;docid=ChQBLmPOmgbz8M&amp;sa=X&amp;ei=UpluUbnyEuiFywHShYGwCA&amp;ved=0CD4Q9QEwAw&amp;dur=246</a:t>
            </a:r>
            <a:endParaRPr lang="en-US" dirty="0"/>
          </a:p>
          <a:p>
            <a:r>
              <a:rPr lang="en-US" u="sng" dirty="0">
                <a:hlinkClick r:id="rId17"/>
              </a:rPr>
              <a:t>http://4.bp.blogspot.com/--d_mMyUrW6Q/UL9-jmju6sI/AAAAAAAAB84/xK4T_72GiJY/s1600/Gloin+dwarf+The+Hobbit.jpg</a:t>
            </a:r>
            <a:endParaRPr lang="en-US" dirty="0"/>
          </a:p>
          <a:p>
            <a:r>
              <a:rPr lang="en-US" dirty="0"/>
              <a:t>http://4.bp.blogspot.com/-oFtV46rdofQ/UMDx6c9EctI/AAAAAAAAB-4/OWdWHKve6Jg/s1600/Kili+dwarf+Wallpaper.jpg</a:t>
            </a:r>
          </a:p>
          <a:p>
            <a:r>
              <a:rPr lang="en-US" u="sng" dirty="0">
                <a:hlinkClick r:id="rId18"/>
              </a:rPr>
              <a:t>http://1.bp.blogspot.com/-HZf-aBKupWo/UMHtlnxByqI/AAAAAAAACGE/Hok2lEhKlTw/s1600/Nori+dwarf+The+Hobbit+Wallpaper.jpg</a:t>
            </a:r>
            <a:endParaRPr lang="en-US" dirty="0"/>
          </a:p>
          <a:p>
            <a:r>
              <a:rPr lang="en-US" u="sng" dirty="0">
                <a:hlinkClick r:id="rId19"/>
              </a:rPr>
              <a:t>http://4.bp.blogspot.com/-FKe_6eR3pb4/UMS3KUD6aqI/AAAAAAAACIU/wHFRZppK544/s1600/Ori+dwarf+The+Hobbit.jpg</a:t>
            </a:r>
            <a:endParaRPr lang="en-US" dirty="0"/>
          </a:p>
          <a:p>
            <a:r>
              <a:rPr lang="en-US" u="sng" dirty="0">
                <a:hlinkClick r:id="rId20"/>
              </a:rPr>
              <a:t>http://3.bp.blogspot.com/-UTYugTlqIa8/UMN4tntjvzI/AAAAAAAACIE/JEHEJf7aRAE/s1600/Oin+dwarf+The+Hobbit+Wallpaper.jpg</a:t>
            </a:r>
            <a:endParaRPr lang="en-US" dirty="0"/>
          </a:p>
          <a:p>
            <a:r>
              <a:rPr lang="en-US" u="sng" dirty="0">
                <a:hlinkClick r:id="rId21"/>
              </a:rPr>
              <a:t>http://tdzdaily.org/wp-content/uploads/2013/01/The-Hobbit-Gollum.jpg</a:t>
            </a:r>
            <a:endParaRPr lang="en-US" dirty="0"/>
          </a:p>
          <a:p>
            <a:r>
              <a:rPr lang="en-US" u="sng" dirty="0">
                <a:hlinkClick r:id="rId22"/>
              </a:rPr>
              <a:t>http://images2.wikia.nocookie.net/__cb20070505180157/lotr/images/2/2d/Smaug%27s_Treasure.jpg</a:t>
            </a:r>
            <a:endParaRPr lang="en-US" dirty="0"/>
          </a:p>
          <a:p>
            <a:r>
              <a:rPr lang="en-US" u="sng" dirty="0">
                <a:hlinkClick r:id="rId23"/>
              </a:rPr>
              <a:t>http://heirsofdurin.files.wordpress.com/2013/01/smaug.jpg?w=318&amp;h=209</a:t>
            </a:r>
            <a:endParaRPr lang="en-US" dirty="0"/>
          </a:p>
          <a:p>
            <a:r>
              <a:rPr lang="en-US" u="sng" dirty="0">
                <a:hlinkClick r:id="rId24"/>
              </a:rPr>
              <a:t>http://images.wikia.com/lotr/images/7/78/Bilbo_Baggins.jpg</a:t>
            </a:r>
            <a:endParaRPr lang="en-US" dirty="0"/>
          </a:p>
          <a:p>
            <a:r>
              <a:rPr lang="en-US" u="sng" dirty="0">
                <a:hlinkClick r:id="rId25"/>
              </a:rPr>
              <a:t>http://www.badhaven.com/wp-content/uploads/2012/07/hobbit7220123.jpeg</a:t>
            </a:r>
            <a:endParaRPr lang="en-US" dirty="0"/>
          </a:p>
          <a:p>
            <a:r>
              <a:rPr lang="en-US" u="sng" dirty="0">
                <a:hlinkClick r:id="rId26"/>
              </a:rPr>
              <a:t>http://noellecampbelldotcom.files.wordpress.com/2012/12/the-one-ring-lotr.jpg?w=300&amp;h=225</a:t>
            </a:r>
            <a:endParaRPr lang="en-US" dirty="0"/>
          </a:p>
          <a:p>
            <a:r>
              <a:rPr lang="en-US" u="sng" dirty="0">
                <a:hlinkClick r:id="rId27"/>
              </a:rPr>
              <a:t>http://images3.wikia.nocookie.net/__cb20130411232014/lotr/images/6/6b/Hobbler-trolls.jpg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hlinkClick r:id="rId28" action="ppaction://hlinksldjump"/>
          </p:cNvPr>
          <p:cNvSpPr/>
          <p:nvPr/>
        </p:nvSpPr>
        <p:spPr>
          <a:xfrm>
            <a:off x="7010400" y="1371600"/>
            <a:ext cx="144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8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Author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2854314" cy="3810000"/>
          </a:xfrm>
        </p:spPr>
      </p:pic>
      <p:sp>
        <p:nvSpPr>
          <p:cNvPr id="3" name="TextBox 2"/>
          <p:cNvSpPr txBox="1"/>
          <p:nvPr/>
        </p:nvSpPr>
        <p:spPr>
          <a:xfrm>
            <a:off x="4800600" y="20574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Born on January 3 1892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At age 16 married Edith Mary </a:t>
            </a:r>
            <a:r>
              <a:rPr lang="en-US" sz="2400" dirty="0" err="1" smtClean="0"/>
              <a:t>Bratt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In 1915 entered World War I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In 1939 he entered WWII, was in both WW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-Started off writing Poetry</a:t>
            </a:r>
            <a:endParaRPr lang="en-US" sz="2400" dirty="0"/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543800" y="5867400"/>
            <a:ext cx="1066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Next</a:t>
            </a:r>
            <a:endParaRPr lang="en-US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5181600" y="5867400"/>
            <a:ext cx="1447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JRR Tolkien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92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Author and Beyond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572000" cy="4318000"/>
          </a:xfrm>
        </p:spPr>
      </p:pic>
      <p:sp>
        <p:nvSpPr>
          <p:cNvPr id="6" name="TextBox 5"/>
          <p:cNvSpPr txBox="1"/>
          <p:nvPr/>
        </p:nvSpPr>
        <p:spPr>
          <a:xfrm>
            <a:off x="5410200" y="1981200"/>
            <a:ext cx="3352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-While at Pembroke College </a:t>
            </a:r>
            <a:r>
              <a:rPr lang="en-US" dirty="0" err="1" smtClean="0"/>
              <a:t>worte</a:t>
            </a:r>
            <a:r>
              <a:rPr lang="en-US" dirty="0" smtClean="0"/>
              <a:t> The Hobbit, and two volumes of The Lord of the Rings</a:t>
            </a:r>
          </a:p>
          <a:p>
            <a:r>
              <a:rPr lang="en-US" dirty="0" smtClean="0"/>
              <a:t>-Tolkien wrote many books, but his most popular is The Lord of the Rings series</a:t>
            </a:r>
          </a:p>
          <a:p>
            <a:r>
              <a:rPr lang="en-US" dirty="0" smtClean="0"/>
              <a:t>-Retired in 1959, so profitable he wish he had retired early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Died in 1971 at age 82</a:t>
            </a:r>
          </a:p>
          <a:p>
            <a:endParaRPr lang="en-US" dirty="0"/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848600" y="5791200"/>
            <a:ext cx="1066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8" name="Left Arrow 7">
            <a:hlinkClick r:id="rId4" action="ppaction://hlinksldjump"/>
          </p:cNvPr>
          <p:cNvSpPr/>
          <p:nvPr/>
        </p:nvSpPr>
        <p:spPr>
          <a:xfrm>
            <a:off x="5257800" y="5715000"/>
            <a:ext cx="1143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</a:t>
            </a:r>
            <a:endParaRPr lang="en-US" dirty="0"/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6553200" y="5791200"/>
            <a:ext cx="1219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JRR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484</TotalTime>
  <Words>2199</Words>
  <Application>Microsoft Office PowerPoint</Application>
  <PresentationFormat>On-screen Show (4:3)</PresentationFormat>
  <Paragraphs>411</Paragraphs>
  <Slides>79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Apex</vt:lpstr>
      <vt:lpstr>The Hobbit &amp; J.R.R Tolkien</vt:lpstr>
      <vt:lpstr>PowerPoint Presentation</vt:lpstr>
      <vt:lpstr>How to Teach this Powerpoint</vt:lpstr>
      <vt:lpstr>About this PowerPoint</vt:lpstr>
      <vt:lpstr>Before you Begin!</vt:lpstr>
      <vt:lpstr>Main Menu</vt:lpstr>
      <vt:lpstr>J.R.R Tolkien</vt:lpstr>
      <vt:lpstr>Before the Author</vt:lpstr>
      <vt:lpstr>The Author and Beyond</vt:lpstr>
      <vt:lpstr>By J.R.R Tolkien</vt:lpstr>
      <vt:lpstr>The Hobbit</vt:lpstr>
      <vt:lpstr>Characters of the Hobbit</vt:lpstr>
      <vt:lpstr>Characters Page 2</vt:lpstr>
      <vt:lpstr>Characters page 3</vt:lpstr>
      <vt:lpstr>Bilbo Baggins</vt:lpstr>
      <vt:lpstr>Gandalf</vt:lpstr>
      <vt:lpstr>Thorin Oakenshield</vt:lpstr>
      <vt:lpstr>Balin</vt:lpstr>
      <vt:lpstr>Bifur</vt:lpstr>
      <vt:lpstr>Bofur</vt:lpstr>
      <vt:lpstr>Bombur</vt:lpstr>
      <vt:lpstr>Dori</vt:lpstr>
      <vt:lpstr>Dwalin</vt:lpstr>
      <vt:lpstr>Fili</vt:lpstr>
      <vt:lpstr>Gloin</vt:lpstr>
      <vt:lpstr>Kili</vt:lpstr>
      <vt:lpstr>Nori</vt:lpstr>
      <vt:lpstr>Oin</vt:lpstr>
      <vt:lpstr>Ori</vt:lpstr>
      <vt:lpstr>Gollum</vt:lpstr>
      <vt:lpstr>Smaug</vt:lpstr>
      <vt:lpstr>The beginning</vt:lpstr>
      <vt:lpstr>Trouble ensues!</vt:lpstr>
      <vt:lpstr>The middle </vt:lpstr>
      <vt:lpstr>The tie to The Lord of The Rings</vt:lpstr>
      <vt:lpstr>The End</vt:lpstr>
      <vt:lpstr>Practice Quiz</vt:lpstr>
      <vt:lpstr>PQ: Question 1</vt:lpstr>
      <vt:lpstr>Answer!</vt:lpstr>
      <vt:lpstr>PQ:Question 2</vt:lpstr>
      <vt:lpstr>Answer</vt:lpstr>
      <vt:lpstr>Question 3</vt:lpstr>
      <vt:lpstr>Answer </vt:lpstr>
      <vt:lpstr>PQ: Question 4</vt:lpstr>
      <vt:lpstr>Answer</vt:lpstr>
      <vt:lpstr>PQ: Question 5</vt:lpstr>
      <vt:lpstr>Answer</vt:lpstr>
      <vt:lpstr>Quiz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Question 9</vt:lpstr>
      <vt:lpstr>Question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Pictures courtesy of these sites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Hobbit &amp; J.R.R Tolkien</dc:title>
  <dc:creator>Garcia, Lucas Jeremiah</dc:creator>
  <cp:lastModifiedBy>Garcia, Lucas Jeremiah</cp:lastModifiedBy>
  <cp:revision>39</cp:revision>
  <cp:lastPrinted>2013-04-17T12:51:30Z</cp:lastPrinted>
  <dcterms:created xsi:type="dcterms:W3CDTF">2013-04-03T14:25:21Z</dcterms:created>
  <dcterms:modified xsi:type="dcterms:W3CDTF">2013-04-17T14:16:03Z</dcterms:modified>
</cp:coreProperties>
</file>